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99333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AI Fashion Explorer: Where Creativity Meets Shopping</a:t>
            </a:r>
            <a:endParaRPr lang="en-US" sz="4450" dirty="0"/>
          </a:p>
        </p:txBody>
      </p:sp>
      <p:sp>
        <p:nvSpPr>
          <p:cNvPr id="4" name="Text 1"/>
          <p:cNvSpPr/>
          <p:nvPr/>
        </p:nvSpPr>
        <p:spPr>
          <a:xfrm>
            <a:off x="6280190" y="3459837"/>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Welcome to AI Fashion Explorer, a ground-breaking platform that transforms how fashion enthusiasts create, discover, and shop. This innovative tool merges artificial intelligence and user creativity to deliver an unmatched, personalized style journey. Whether you're an aspiring designer or a fashion shopper, our technology empowers your unique vision to come to life instantly. Let’s dive into how this cutting-edge solution is reshaping the future of fashion retail and design.</a:t>
            </a:r>
            <a:endParaRPr lang="en-US" sz="1750" dirty="0"/>
          </a:p>
        </p:txBody>
      </p:sp>
      <p:sp>
        <p:nvSpPr>
          <p:cNvPr id="5" name="Text 2"/>
          <p:cNvSpPr/>
          <p:nvPr/>
        </p:nvSpPr>
        <p:spPr>
          <a:xfrm>
            <a:off x="6280190" y="6255306"/>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6280190" y="687335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22728"/>
            <a:ext cx="702945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Future Growth &amp; Impact</a:t>
            </a:r>
            <a:endParaRPr lang="en-US" sz="4450" dirty="0"/>
          </a:p>
        </p:txBody>
      </p:sp>
      <p:sp>
        <p:nvSpPr>
          <p:cNvPr id="3" name="Text 1"/>
          <p:cNvSpPr/>
          <p:nvPr/>
        </p:nvSpPr>
        <p:spPr>
          <a:xfrm>
            <a:off x="793790" y="3098483"/>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Augmented Reality Try-On</a:t>
            </a:r>
            <a:endParaRPr lang="en-US" sz="2200" dirty="0"/>
          </a:p>
        </p:txBody>
      </p:sp>
      <p:sp>
        <p:nvSpPr>
          <p:cNvPr id="4" name="Text 2"/>
          <p:cNvSpPr/>
          <p:nvPr/>
        </p:nvSpPr>
        <p:spPr>
          <a:xfrm>
            <a:off x="793790" y="4033957"/>
            <a:ext cx="2845594"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Enhance shopping by letting users virtually try garments before purchase, increasing confidence and satisfaction.</a:t>
            </a:r>
            <a:endParaRPr lang="en-US" sz="1750" dirty="0"/>
          </a:p>
        </p:txBody>
      </p:sp>
      <p:sp>
        <p:nvSpPr>
          <p:cNvPr id="5" name="Text 3"/>
          <p:cNvSpPr/>
          <p:nvPr/>
        </p:nvSpPr>
        <p:spPr>
          <a:xfrm>
            <a:off x="4200406" y="3098483"/>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Personalized Recommendations</a:t>
            </a:r>
            <a:endParaRPr lang="en-US" sz="2200" dirty="0"/>
          </a:p>
        </p:txBody>
      </p:sp>
      <p:sp>
        <p:nvSpPr>
          <p:cNvPr id="6" name="Text 4"/>
          <p:cNvSpPr/>
          <p:nvPr/>
        </p:nvSpPr>
        <p:spPr>
          <a:xfrm>
            <a:off x="4200406" y="4033957"/>
            <a:ext cx="2845594"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Leverage AI to deliver tailored fashion suggestions based on individual style and preferences.</a:t>
            </a:r>
            <a:endParaRPr lang="en-US" sz="1750" dirty="0"/>
          </a:p>
        </p:txBody>
      </p:sp>
      <p:sp>
        <p:nvSpPr>
          <p:cNvPr id="7" name="Text 5"/>
          <p:cNvSpPr/>
          <p:nvPr/>
        </p:nvSpPr>
        <p:spPr>
          <a:xfrm>
            <a:off x="7607022" y="3098483"/>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Global Marketplace Integration</a:t>
            </a:r>
            <a:endParaRPr lang="en-US" sz="2200" dirty="0"/>
          </a:p>
        </p:txBody>
      </p:sp>
      <p:sp>
        <p:nvSpPr>
          <p:cNvPr id="8" name="Text 6"/>
          <p:cNvSpPr/>
          <p:nvPr/>
        </p:nvSpPr>
        <p:spPr>
          <a:xfrm>
            <a:off x="7607022" y="4033957"/>
            <a:ext cx="2845594"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Expand access to worldwide fashion brands and independent designers on one unified platform.</a:t>
            </a:r>
            <a:endParaRPr lang="en-US" sz="1750" dirty="0"/>
          </a:p>
        </p:txBody>
      </p:sp>
      <p:sp>
        <p:nvSpPr>
          <p:cNvPr id="9" name="Text 7"/>
          <p:cNvSpPr/>
          <p:nvPr/>
        </p:nvSpPr>
        <p:spPr>
          <a:xfrm>
            <a:off x="11013638" y="3098483"/>
            <a:ext cx="2845594" cy="1062990"/>
          </a:xfrm>
          <a:prstGeom prst="rect">
            <a:avLst/>
          </a:prstGeom>
          <a:noFill/>
          <a:ln/>
        </p:spPr>
        <p:txBody>
          <a:bodyPr wrap="squar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Empowering Designers &amp; Shoppers</a:t>
            </a:r>
            <a:endParaRPr lang="en-US" sz="2200" dirty="0"/>
          </a:p>
        </p:txBody>
      </p:sp>
      <p:sp>
        <p:nvSpPr>
          <p:cNvPr id="10" name="Text 8"/>
          <p:cNvSpPr/>
          <p:nvPr/>
        </p:nvSpPr>
        <p:spPr>
          <a:xfrm>
            <a:off x="11013638" y="4388287"/>
            <a:ext cx="2845594"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Foster creativity and commerce by bridging artists and consumers through innovative technology.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08549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The Vision</a:t>
            </a:r>
            <a:endParaRPr lang="en-US" sz="4450" dirty="0"/>
          </a:p>
        </p:txBody>
      </p:sp>
      <p:pic>
        <p:nvPicPr>
          <p:cNvPr id="4" name="Image 1" descr="preencoded.png">    </p:cNvPr>
          <p:cNvPicPr>
            <a:picLocks noChangeAspect="1"/>
          </p:cNvPicPr>
          <p:nvPr/>
        </p:nvPicPr>
        <p:blipFill>
          <a:blip r:embed="rId2"/>
          <a:stretch>
            <a:fillRect/>
          </a:stretch>
        </p:blipFill>
        <p:spPr>
          <a:xfrm>
            <a:off x="793790" y="2134433"/>
            <a:ext cx="1134070" cy="1669852"/>
          </a:xfrm>
          <a:prstGeom prst="rect">
            <a:avLst/>
          </a:prstGeom>
        </p:spPr>
      </p:pic>
      <p:sp>
        <p:nvSpPr>
          <p:cNvPr id="5" name="Text 1"/>
          <p:cNvSpPr/>
          <p:nvPr/>
        </p:nvSpPr>
        <p:spPr>
          <a:xfrm>
            <a:off x="2268022" y="23612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Draw or Snap</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Capture your inspiration by sketching or photographing a style that speaks to you.</a:t>
            </a:r>
            <a:endParaRPr lang="en-US" sz="1750" dirty="0"/>
          </a:p>
        </p:txBody>
      </p:sp>
      <p:pic>
        <p:nvPicPr>
          <p:cNvPr id="7" name="Image 2" descr="preencoded.png">    </p:cNvPr>
          <p:cNvPicPr>
            <a:picLocks noChangeAspect="1"/>
          </p:cNvPicPr>
          <p:nvPr/>
        </p:nvPicPr>
        <p:blipFill>
          <a:blip r:embed="rId3"/>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Instant AI Match</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Our intelligent engine identifies real products or design ideas aligned with your vision.</a:t>
            </a:r>
            <a:endParaRPr lang="en-US" sz="1750" dirty="0"/>
          </a:p>
        </p:txBody>
      </p:sp>
      <p:pic>
        <p:nvPicPr>
          <p:cNvPr id="10" name="Image 3" descr="preencoded.png">    </p:cNvPr>
          <p:cNvPicPr>
            <a:picLocks noChangeAspect="1"/>
          </p:cNvPicPr>
          <p:nvPr/>
        </p:nvPicPr>
        <p:blipFill>
          <a:blip r:embed="rId4"/>
          <a:stretch>
            <a:fillRect/>
          </a:stretch>
        </p:blipFill>
        <p:spPr>
          <a:xfrm>
            <a:off x="793790" y="5474137"/>
            <a:ext cx="1134070" cy="1669852"/>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Shop or Create</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Buy the matched styles or use them to fuel your next fashion creation seamlessly.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81250"/>
            <a:ext cx="6811685"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Problem &amp; Opportunity</a:t>
            </a:r>
            <a:endParaRPr lang="en-US" sz="4450" dirty="0"/>
          </a:p>
        </p:txBody>
      </p:sp>
      <p:sp>
        <p:nvSpPr>
          <p:cNvPr id="3" name="Text 1"/>
          <p:cNvSpPr/>
          <p:nvPr/>
        </p:nvSpPr>
        <p:spPr>
          <a:xfrm>
            <a:off x="793790" y="3657005"/>
            <a:ext cx="4063603"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Fashion Discovery is Broken</a:t>
            </a:r>
            <a:endParaRPr lang="en-US" sz="2200" dirty="0"/>
          </a:p>
        </p:txBody>
      </p:sp>
      <p:sp>
        <p:nvSpPr>
          <p:cNvPr id="4" name="Text 2"/>
          <p:cNvSpPr/>
          <p:nvPr/>
        </p:nvSpPr>
        <p:spPr>
          <a:xfrm>
            <a:off x="793790" y="42381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Text-based search limits exploration and creativity</a:t>
            </a:r>
            <a:endParaRPr lang="en-US" sz="1750" dirty="0"/>
          </a:p>
        </p:txBody>
      </p:sp>
      <p:sp>
        <p:nvSpPr>
          <p:cNvPr id="5" name="Text 3"/>
          <p:cNvSpPr/>
          <p:nvPr/>
        </p:nvSpPr>
        <p:spPr>
          <a:xfrm>
            <a:off x="793790" y="468034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Users seek inspiration from images, sketches, and visual ideas</a:t>
            </a:r>
            <a:endParaRPr lang="en-US" sz="1750" dirty="0"/>
          </a:p>
        </p:txBody>
      </p:sp>
      <p:sp>
        <p:nvSpPr>
          <p:cNvPr id="6" name="Text 4"/>
          <p:cNvSpPr/>
          <p:nvPr/>
        </p:nvSpPr>
        <p:spPr>
          <a:xfrm>
            <a:off x="7599521" y="3657005"/>
            <a:ext cx="3006090"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Massive Opportunity</a:t>
            </a:r>
            <a:endParaRPr lang="en-US" sz="2200" dirty="0"/>
          </a:p>
        </p:txBody>
      </p:sp>
      <p:sp>
        <p:nvSpPr>
          <p:cNvPr id="7" name="Text 5"/>
          <p:cNvSpPr/>
          <p:nvPr/>
        </p:nvSpPr>
        <p:spPr>
          <a:xfrm>
            <a:off x="7599521" y="423814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Harness AI and computer vision to unlock new search paradigms</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Fuse user creativity with technology to revolutionize fashion discovery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How It Works: User Journey</a:t>
            </a:r>
            <a:endParaRPr lang="en-US" sz="4450" dirty="0"/>
          </a:p>
        </p:txBody>
      </p:sp>
      <p:sp>
        <p:nvSpPr>
          <p:cNvPr id="4" name="Shape 1"/>
          <p:cNvSpPr/>
          <p:nvPr/>
        </p:nvSpPr>
        <p:spPr>
          <a:xfrm>
            <a:off x="793790" y="3109793"/>
            <a:ext cx="510302" cy="510302"/>
          </a:xfrm>
          <a:prstGeom prst="roundRect">
            <a:avLst>
              <a:gd name="adj" fmla="val 40005"/>
            </a:avLst>
          </a:prstGeom>
          <a:solidFill>
            <a:srgbClr val="D1EFE4"/>
          </a:solidFill>
          <a:ln w="7620">
            <a:solidFill>
              <a:srgbClr val="B7D5CA"/>
            </a:solidFill>
            <a:prstDash val="solid"/>
          </a:ln>
        </p:spPr>
      </p:sp>
      <p:sp>
        <p:nvSpPr>
          <p:cNvPr id="5" name="Text 2"/>
          <p:cNvSpPr/>
          <p:nvPr/>
        </p:nvSpPr>
        <p:spPr>
          <a:xfrm>
            <a:off x="878860" y="315229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6" name="Text 3"/>
          <p:cNvSpPr/>
          <p:nvPr/>
        </p:nvSpPr>
        <p:spPr>
          <a:xfrm>
            <a:off x="1530906" y="31876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Upload</a:t>
            </a:r>
            <a:endParaRPr lang="en-US" sz="2200" dirty="0"/>
          </a:p>
        </p:txBody>
      </p:sp>
      <p:sp>
        <p:nvSpPr>
          <p:cNvPr id="7" name="Text 4"/>
          <p:cNvSpPr/>
          <p:nvPr/>
        </p:nvSpPr>
        <p:spPr>
          <a:xfrm>
            <a:off x="1530906" y="3678079"/>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Users submit a photo or sketch of their desired fashion style.</a:t>
            </a:r>
            <a:endParaRPr lang="en-US" sz="1750" dirty="0"/>
          </a:p>
        </p:txBody>
      </p:sp>
      <p:sp>
        <p:nvSpPr>
          <p:cNvPr id="8" name="Shape 5"/>
          <p:cNvSpPr/>
          <p:nvPr/>
        </p:nvSpPr>
        <p:spPr>
          <a:xfrm>
            <a:off x="4713803" y="3109793"/>
            <a:ext cx="510302" cy="510302"/>
          </a:xfrm>
          <a:prstGeom prst="roundRect">
            <a:avLst>
              <a:gd name="adj" fmla="val 40005"/>
            </a:avLst>
          </a:prstGeom>
          <a:solidFill>
            <a:srgbClr val="D1EFE4"/>
          </a:solidFill>
          <a:ln w="7620">
            <a:solidFill>
              <a:srgbClr val="B7D5CA"/>
            </a:solidFill>
            <a:prstDash val="solid"/>
          </a:ln>
        </p:spPr>
      </p:sp>
      <p:sp>
        <p:nvSpPr>
          <p:cNvPr id="9" name="Text 6"/>
          <p:cNvSpPr/>
          <p:nvPr/>
        </p:nvSpPr>
        <p:spPr>
          <a:xfrm>
            <a:off x="4798874" y="315229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10" name="Text 7"/>
          <p:cNvSpPr/>
          <p:nvPr/>
        </p:nvSpPr>
        <p:spPr>
          <a:xfrm>
            <a:off x="5450919" y="31876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AI Magic</a:t>
            </a:r>
            <a:endParaRPr lang="en-US" sz="2200" dirty="0"/>
          </a:p>
        </p:txBody>
      </p:sp>
      <p:sp>
        <p:nvSpPr>
          <p:cNvPr id="11" name="Text 8"/>
          <p:cNvSpPr/>
          <p:nvPr/>
        </p:nvSpPr>
        <p:spPr>
          <a:xfrm>
            <a:off x="5450919" y="367807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Our AI conducts visual search to find similar styles and generates realistic images from sketches.</a:t>
            </a:r>
            <a:endParaRPr lang="en-US" sz="1750" dirty="0"/>
          </a:p>
        </p:txBody>
      </p:sp>
      <p:sp>
        <p:nvSpPr>
          <p:cNvPr id="12" name="Shape 9"/>
          <p:cNvSpPr/>
          <p:nvPr/>
        </p:nvSpPr>
        <p:spPr>
          <a:xfrm>
            <a:off x="793790" y="5583317"/>
            <a:ext cx="510302" cy="510302"/>
          </a:xfrm>
          <a:prstGeom prst="roundRect">
            <a:avLst>
              <a:gd name="adj" fmla="val 40005"/>
            </a:avLst>
          </a:prstGeom>
          <a:solidFill>
            <a:srgbClr val="D1EFE4"/>
          </a:solidFill>
          <a:ln w="7620">
            <a:solidFill>
              <a:srgbClr val="B7D5CA"/>
            </a:solidFill>
            <a:prstDash val="solid"/>
          </a:ln>
        </p:spPr>
      </p:sp>
      <p:sp>
        <p:nvSpPr>
          <p:cNvPr id="13" name="Text 10"/>
          <p:cNvSpPr/>
          <p:nvPr/>
        </p:nvSpPr>
        <p:spPr>
          <a:xfrm>
            <a:off x="878860" y="5625822"/>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4" name="Text 11"/>
          <p:cNvSpPr/>
          <p:nvPr/>
        </p:nvSpPr>
        <p:spPr>
          <a:xfrm>
            <a:off x="1530906" y="56611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Discover &amp; Shop</a:t>
            </a:r>
            <a:endParaRPr lang="en-US" sz="2200" dirty="0"/>
          </a:p>
        </p:txBody>
      </p:sp>
      <p:sp>
        <p:nvSpPr>
          <p:cNvPr id="15" name="Text 12"/>
          <p:cNvSpPr/>
          <p:nvPr/>
        </p:nvSpPr>
        <p:spPr>
          <a:xfrm>
            <a:off x="1530906" y="615160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Browse curated options from multiple retailers, compare choices, and make purchases securely.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7648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Core Features</a:t>
            </a:r>
            <a:endParaRPr lang="en-US" sz="4450" dirty="0"/>
          </a:p>
        </p:txBody>
      </p:sp>
      <p:sp>
        <p:nvSpPr>
          <p:cNvPr id="3" name="Shape 1"/>
          <p:cNvSpPr/>
          <p:nvPr/>
        </p:nvSpPr>
        <p:spPr>
          <a:xfrm>
            <a:off x="793790" y="2538889"/>
            <a:ext cx="4196358" cy="2402324"/>
          </a:xfrm>
          <a:prstGeom prst="roundRect">
            <a:avLst>
              <a:gd name="adj" fmla="val 8498"/>
            </a:avLst>
          </a:prstGeom>
          <a:solidFill>
            <a:srgbClr val="D1EFE4"/>
          </a:solidFill>
          <a:ln w="7620">
            <a:solidFill>
              <a:srgbClr val="B7D5CA"/>
            </a:solidFill>
            <a:prstDash val="solid"/>
          </a:ln>
        </p:spPr>
      </p:sp>
      <p:sp>
        <p:nvSpPr>
          <p:cNvPr id="4" name="Text 2"/>
          <p:cNvSpPr/>
          <p:nvPr/>
        </p:nvSpPr>
        <p:spPr>
          <a:xfrm>
            <a:off x="1028224" y="2773323"/>
            <a:ext cx="2876788"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Dual Input Methods</a:t>
            </a:r>
            <a:endParaRPr lang="en-US" sz="2200" dirty="0"/>
          </a:p>
        </p:txBody>
      </p:sp>
      <p:sp>
        <p:nvSpPr>
          <p:cNvPr id="5" name="Text 3"/>
          <p:cNvSpPr/>
          <p:nvPr/>
        </p:nvSpPr>
        <p:spPr>
          <a:xfrm>
            <a:off x="1028224" y="3263741"/>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Upload photos or sketches for personalized fashion search and discovery.</a:t>
            </a:r>
            <a:endParaRPr lang="en-US" sz="1750" dirty="0"/>
          </a:p>
        </p:txBody>
      </p:sp>
      <p:sp>
        <p:nvSpPr>
          <p:cNvPr id="6" name="Shape 4"/>
          <p:cNvSpPr/>
          <p:nvPr/>
        </p:nvSpPr>
        <p:spPr>
          <a:xfrm>
            <a:off x="5216962" y="2538889"/>
            <a:ext cx="4196358" cy="2402324"/>
          </a:xfrm>
          <a:prstGeom prst="roundRect">
            <a:avLst>
              <a:gd name="adj" fmla="val 8498"/>
            </a:avLst>
          </a:prstGeom>
          <a:solidFill>
            <a:srgbClr val="D1EFE4"/>
          </a:solidFill>
          <a:ln w="7620">
            <a:solidFill>
              <a:srgbClr val="B7D5CA"/>
            </a:solidFill>
            <a:prstDash val="solid"/>
          </a:ln>
        </p:spPr>
      </p:sp>
      <p:sp>
        <p:nvSpPr>
          <p:cNvPr id="7" name="Text 5"/>
          <p:cNvSpPr/>
          <p:nvPr/>
        </p:nvSpPr>
        <p:spPr>
          <a:xfrm>
            <a:off x="5451396" y="2773323"/>
            <a:ext cx="370117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AI-Powered Visual Search</a:t>
            </a:r>
            <a:endParaRPr lang="en-US" sz="2200" dirty="0"/>
          </a:p>
        </p:txBody>
      </p:sp>
      <p:sp>
        <p:nvSpPr>
          <p:cNvPr id="8" name="Text 6"/>
          <p:cNvSpPr/>
          <p:nvPr/>
        </p:nvSpPr>
        <p:spPr>
          <a:xfrm>
            <a:off x="5451396" y="3263741"/>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Real-time matching technology delivers precise and relevant results instantly.</a:t>
            </a:r>
            <a:endParaRPr lang="en-US" sz="1750" dirty="0"/>
          </a:p>
        </p:txBody>
      </p:sp>
      <p:sp>
        <p:nvSpPr>
          <p:cNvPr id="9" name="Shape 7"/>
          <p:cNvSpPr/>
          <p:nvPr/>
        </p:nvSpPr>
        <p:spPr>
          <a:xfrm>
            <a:off x="9640133" y="2538889"/>
            <a:ext cx="4196358" cy="2402324"/>
          </a:xfrm>
          <a:prstGeom prst="roundRect">
            <a:avLst>
              <a:gd name="adj" fmla="val 8498"/>
            </a:avLst>
          </a:prstGeom>
          <a:solidFill>
            <a:srgbClr val="D1EFE4"/>
          </a:solidFill>
          <a:ln w="7620">
            <a:solidFill>
              <a:srgbClr val="B7D5CA"/>
            </a:solidFill>
            <a:prstDash val="solid"/>
          </a:ln>
        </p:spPr>
      </p:sp>
      <p:sp>
        <p:nvSpPr>
          <p:cNvPr id="10" name="Text 8"/>
          <p:cNvSpPr/>
          <p:nvPr/>
        </p:nvSpPr>
        <p:spPr>
          <a:xfrm>
            <a:off x="9874568" y="2773323"/>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Sketch-to-Dress Image Generation</a:t>
            </a:r>
            <a:endParaRPr lang="en-US" sz="2200" dirty="0"/>
          </a:p>
        </p:txBody>
      </p:sp>
      <p:sp>
        <p:nvSpPr>
          <p:cNvPr id="11" name="Text 9"/>
          <p:cNvSpPr/>
          <p:nvPr/>
        </p:nvSpPr>
        <p:spPr>
          <a:xfrm>
            <a:off x="9874568" y="3618071"/>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Transform creative sketches into photorealistic clothing images to visualize ideas.</a:t>
            </a:r>
            <a:endParaRPr lang="en-US" sz="1750" dirty="0"/>
          </a:p>
        </p:txBody>
      </p:sp>
      <p:sp>
        <p:nvSpPr>
          <p:cNvPr id="12" name="Shape 10"/>
          <p:cNvSpPr/>
          <p:nvPr/>
        </p:nvSpPr>
        <p:spPr>
          <a:xfrm>
            <a:off x="793790" y="5168027"/>
            <a:ext cx="6408063" cy="1685092"/>
          </a:xfrm>
          <a:prstGeom prst="roundRect">
            <a:avLst>
              <a:gd name="adj" fmla="val 12115"/>
            </a:avLst>
          </a:prstGeom>
          <a:solidFill>
            <a:srgbClr val="D1EFE4"/>
          </a:solidFill>
          <a:ln w="7620">
            <a:solidFill>
              <a:srgbClr val="B7D5CA"/>
            </a:solidFill>
            <a:prstDash val="solid"/>
          </a:ln>
        </p:spPr>
      </p:sp>
      <p:sp>
        <p:nvSpPr>
          <p:cNvPr id="13" name="Text 11"/>
          <p:cNvSpPr/>
          <p:nvPr/>
        </p:nvSpPr>
        <p:spPr>
          <a:xfrm>
            <a:off x="1028224" y="5402461"/>
            <a:ext cx="403800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Extensive Product Matching</a:t>
            </a:r>
            <a:endParaRPr lang="en-US" sz="2200" dirty="0"/>
          </a:p>
        </p:txBody>
      </p:sp>
      <p:sp>
        <p:nvSpPr>
          <p:cNvPr id="14" name="Text 12"/>
          <p:cNvSpPr/>
          <p:nvPr/>
        </p:nvSpPr>
        <p:spPr>
          <a:xfrm>
            <a:off x="1028224" y="5892879"/>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Aggregate products from multiple retailers for a comprehensive shopping experience.</a:t>
            </a:r>
            <a:endParaRPr lang="en-US" sz="1750" dirty="0"/>
          </a:p>
        </p:txBody>
      </p:sp>
      <p:sp>
        <p:nvSpPr>
          <p:cNvPr id="15" name="Shape 13"/>
          <p:cNvSpPr/>
          <p:nvPr/>
        </p:nvSpPr>
        <p:spPr>
          <a:xfrm>
            <a:off x="7428667" y="5168027"/>
            <a:ext cx="6408063" cy="1685092"/>
          </a:xfrm>
          <a:prstGeom prst="roundRect">
            <a:avLst>
              <a:gd name="adj" fmla="val 12115"/>
            </a:avLst>
          </a:prstGeom>
          <a:solidFill>
            <a:srgbClr val="D1EFE4"/>
          </a:solidFill>
          <a:ln w="7620">
            <a:solidFill>
              <a:srgbClr val="B7D5CA"/>
            </a:solidFill>
            <a:prstDash val="solid"/>
          </a:ln>
        </p:spPr>
      </p:sp>
      <p:sp>
        <p:nvSpPr>
          <p:cNvPr id="16" name="Text 14"/>
          <p:cNvSpPr/>
          <p:nvPr/>
        </p:nvSpPr>
        <p:spPr>
          <a:xfrm>
            <a:off x="7663101" y="5402461"/>
            <a:ext cx="4714161"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Mobile-Optimized Web Interface</a:t>
            </a:r>
            <a:endParaRPr lang="en-US" sz="2200" dirty="0"/>
          </a:p>
        </p:txBody>
      </p:sp>
      <p:sp>
        <p:nvSpPr>
          <p:cNvPr id="17" name="Text 15"/>
          <p:cNvSpPr/>
          <p:nvPr/>
        </p:nvSpPr>
        <p:spPr>
          <a:xfrm>
            <a:off x="7663101" y="5892879"/>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Seamless, intuitive experience designed for modern devices on the go.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978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Technology Stack</a:t>
            </a:r>
            <a:endParaRPr lang="en-US" sz="4450" dirty="0"/>
          </a:p>
        </p:txBody>
      </p:sp>
      <p:pic>
        <p:nvPicPr>
          <p:cNvPr id="3" name="Image 0" descr="preencoded.png">    </p:cNvPr>
          <p:cNvPicPr>
            <a:picLocks noChangeAspect="1"/>
          </p:cNvPicPr>
          <p:nvPr/>
        </p:nvPicPr>
        <p:blipFill>
          <a:blip r:embed="rId1"/>
          <a:stretch>
            <a:fillRect/>
          </a:stretch>
        </p:blipFill>
        <p:spPr>
          <a:xfrm>
            <a:off x="793790" y="2311837"/>
            <a:ext cx="566976" cy="566976"/>
          </a:xfrm>
          <a:prstGeom prst="rect">
            <a:avLst/>
          </a:prstGeom>
        </p:spPr>
      </p:pic>
      <p:sp>
        <p:nvSpPr>
          <p:cNvPr id="4" name="Text 1"/>
          <p:cNvSpPr/>
          <p:nvPr/>
        </p:nvSpPr>
        <p:spPr>
          <a:xfrm>
            <a:off x="1587579" y="2406848"/>
            <a:ext cx="5508188"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Frontend: React, Tailwind CSS, Next.js</a:t>
            </a:r>
            <a:endParaRPr lang="en-US" sz="2200" dirty="0"/>
          </a:p>
        </p:txBody>
      </p:sp>
      <p:pic>
        <p:nvPicPr>
          <p:cNvPr id="5" name="Image 1" descr="preencoded.png">    </p:cNvPr>
          <p:cNvPicPr>
            <a:picLocks noChangeAspect="1"/>
          </p:cNvPicPr>
          <p:nvPr/>
        </p:nvPicPr>
        <p:blipFill>
          <a:blip r:embed="rId2"/>
          <a:stretch>
            <a:fillRect/>
          </a:stretch>
        </p:blipFill>
        <p:spPr>
          <a:xfrm>
            <a:off x="793790" y="3372088"/>
            <a:ext cx="566976" cy="566976"/>
          </a:xfrm>
          <a:prstGeom prst="rect">
            <a:avLst/>
          </a:prstGeom>
        </p:spPr>
      </p:pic>
      <p:sp>
        <p:nvSpPr>
          <p:cNvPr id="6" name="Text 2"/>
          <p:cNvSpPr/>
          <p:nvPr/>
        </p:nvSpPr>
        <p:spPr>
          <a:xfrm>
            <a:off x="1587579" y="3467100"/>
            <a:ext cx="3714750"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Backend: FastAPI, Python</a:t>
            </a:r>
            <a:endParaRPr lang="en-US" sz="2200" dirty="0"/>
          </a:p>
        </p:txBody>
      </p:sp>
      <p:pic>
        <p:nvPicPr>
          <p:cNvPr id="7" name="Image 2" descr="preencoded.png">    </p:cNvPr>
          <p:cNvPicPr>
            <a:picLocks noChangeAspect="1"/>
          </p:cNvPicPr>
          <p:nvPr/>
        </p:nvPicPr>
        <p:blipFill>
          <a:blip r:embed="rId3"/>
          <a:stretch>
            <a:fillRect/>
          </a:stretch>
        </p:blipFill>
        <p:spPr>
          <a:xfrm>
            <a:off x="793790" y="4432340"/>
            <a:ext cx="566976" cy="566976"/>
          </a:xfrm>
          <a:prstGeom prst="rect">
            <a:avLst/>
          </a:prstGeom>
        </p:spPr>
      </p:pic>
      <p:sp>
        <p:nvSpPr>
          <p:cNvPr id="8" name="Text 3"/>
          <p:cNvSpPr/>
          <p:nvPr/>
        </p:nvSpPr>
        <p:spPr>
          <a:xfrm>
            <a:off x="1587579" y="4527352"/>
            <a:ext cx="663737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AI/ML: CLIP, StyleGAN2, Resleeve/NewArc API</a:t>
            </a:r>
            <a:endParaRPr lang="en-US" sz="2200" dirty="0"/>
          </a:p>
        </p:txBody>
      </p:sp>
      <p:pic>
        <p:nvPicPr>
          <p:cNvPr id="9" name="Image 3" descr="preencoded.png">    </p:cNvPr>
          <p:cNvPicPr>
            <a:picLocks noChangeAspect="1"/>
          </p:cNvPicPr>
          <p:nvPr/>
        </p:nvPicPr>
        <p:blipFill>
          <a:blip r:embed="rId4"/>
          <a:stretch>
            <a:fillRect/>
          </a:stretch>
        </p:blipFill>
        <p:spPr>
          <a:xfrm>
            <a:off x="793790" y="5492591"/>
            <a:ext cx="566976" cy="566976"/>
          </a:xfrm>
          <a:prstGeom prst="rect">
            <a:avLst/>
          </a:prstGeom>
        </p:spPr>
      </p:pic>
      <p:sp>
        <p:nvSpPr>
          <p:cNvPr id="10" name="Text 4"/>
          <p:cNvSpPr/>
          <p:nvPr/>
        </p:nvSpPr>
        <p:spPr>
          <a:xfrm>
            <a:off x="1587579" y="5587603"/>
            <a:ext cx="5220891"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Database: PostgreSQL, Elasticsearch</a:t>
            </a:r>
            <a:endParaRPr lang="en-US" sz="2200" dirty="0"/>
          </a:p>
        </p:txBody>
      </p:sp>
      <p:pic>
        <p:nvPicPr>
          <p:cNvPr id="11" name="Image 4" descr="preencoded.png">    </p:cNvPr>
          <p:cNvPicPr>
            <a:picLocks noChangeAspect="1"/>
          </p:cNvPicPr>
          <p:nvPr/>
        </p:nvPicPr>
        <p:blipFill>
          <a:blip r:embed="rId5"/>
          <a:stretch>
            <a:fillRect/>
          </a:stretch>
        </p:blipFill>
        <p:spPr>
          <a:xfrm>
            <a:off x="793790" y="6552843"/>
            <a:ext cx="566976" cy="566976"/>
          </a:xfrm>
          <a:prstGeom prst="rect">
            <a:avLst/>
          </a:prstGeom>
        </p:spPr>
      </p:pic>
      <p:sp>
        <p:nvSpPr>
          <p:cNvPr id="12" name="Text 5"/>
          <p:cNvSpPr/>
          <p:nvPr/>
        </p:nvSpPr>
        <p:spPr>
          <a:xfrm>
            <a:off x="1587579" y="6647855"/>
            <a:ext cx="661332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Integrations: Retailer APIs, Affiliate Networks</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75296" y="977146"/>
            <a:ext cx="6886813" cy="615077"/>
          </a:xfrm>
          <a:prstGeom prst="rect">
            <a:avLst/>
          </a:prstGeom>
          <a:noFill/>
          <a:ln/>
        </p:spPr>
        <p:txBody>
          <a:bodyPr wrap="none" lIns="0" tIns="0" rIns="0" bIns="0" rtlCol="0" anchor="t"/>
          <a:lstStyle/>
          <a:p>
            <a:pPr algn="l" indent="0" marL="0">
              <a:lnSpc>
                <a:spcPts val="4800"/>
              </a:lnSpc>
              <a:buNone/>
            </a:pPr>
            <a:r>
              <a:rPr lang="en-US" sz="3850" b="1" dirty="0">
                <a:solidFill>
                  <a:srgbClr val="006747"/>
                </a:solidFill>
                <a:latin typeface="Noto Serif SC Bold" pitchFamily="34" charset="0"/>
                <a:ea typeface="Noto Serif SC Bold" pitchFamily="34" charset="-122"/>
                <a:cs typeface="Noto Serif SC Bold" pitchFamily="34" charset="-120"/>
              </a:rPr>
              <a:t>Competitor Analysis Matrix</a:t>
            </a:r>
            <a:endParaRPr lang="en-US" sz="3850" dirty="0"/>
          </a:p>
        </p:txBody>
      </p:sp>
      <p:sp>
        <p:nvSpPr>
          <p:cNvPr id="4" name="Shape 1"/>
          <p:cNvSpPr/>
          <p:nvPr/>
        </p:nvSpPr>
        <p:spPr>
          <a:xfrm>
            <a:off x="6175296" y="1887498"/>
            <a:ext cx="7766209" cy="5364956"/>
          </a:xfrm>
          <a:prstGeom prst="roundRect">
            <a:avLst>
              <a:gd name="adj" fmla="val 3302"/>
            </a:avLst>
          </a:prstGeom>
          <a:noFill/>
          <a:ln w="7620">
            <a:solidFill>
              <a:srgbClr val="000000">
                <a:alpha val="8000"/>
              </a:srgbClr>
            </a:solidFill>
            <a:prstDash val="solid"/>
          </a:ln>
        </p:spPr>
      </p:sp>
      <p:sp>
        <p:nvSpPr>
          <p:cNvPr id="5" name="Shape 2"/>
          <p:cNvSpPr/>
          <p:nvPr/>
        </p:nvSpPr>
        <p:spPr>
          <a:xfrm>
            <a:off x="6182916" y="1895118"/>
            <a:ext cx="7750969" cy="566261"/>
          </a:xfrm>
          <a:prstGeom prst="rect">
            <a:avLst/>
          </a:prstGeom>
          <a:solidFill>
            <a:srgbClr val="FFFFFF">
              <a:alpha val="4000"/>
            </a:srgbClr>
          </a:solidFill>
          <a:ln/>
        </p:spPr>
      </p:sp>
      <p:sp>
        <p:nvSpPr>
          <p:cNvPr id="6" name="Text 3"/>
          <p:cNvSpPr/>
          <p:nvPr/>
        </p:nvSpPr>
        <p:spPr>
          <a:xfrm>
            <a:off x="6379726" y="2020848"/>
            <a:ext cx="154031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Platform</a:t>
            </a:r>
            <a:endParaRPr lang="en-US" sz="1550" dirty="0"/>
          </a:p>
        </p:txBody>
      </p:sp>
      <p:sp>
        <p:nvSpPr>
          <p:cNvPr id="7" name="Text 4"/>
          <p:cNvSpPr/>
          <p:nvPr/>
        </p:nvSpPr>
        <p:spPr>
          <a:xfrm>
            <a:off x="8321278" y="2020848"/>
            <a:ext cx="153650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Strengths</a:t>
            </a:r>
            <a:endParaRPr lang="en-US" sz="1550" dirty="0"/>
          </a:p>
        </p:txBody>
      </p:sp>
      <p:sp>
        <p:nvSpPr>
          <p:cNvPr id="8" name="Text 5"/>
          <p:cNvSpPr/>
          <p:nvPr/>
        </p:nvSpPr>
        <p:spPr>
          <a:xfrm>
            <a:off x="10259020" y="2020848"/>
            <a:ext cx="153650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Weaknesses</a:t>
            </a:r>
            <a:endParaRPr lang="en-US" sz="1550" dirty="0"/>
          </a:p>
        </p:txBody>
      </p:sp>
      <p:sp>
        <p:nvSpPr>
          <p:cNvPr id="9" name="Text 6"/>
          <p:cNvSpPr/>
          <p:nvPr/>
        </p:nvSpPr>
        <p:spPr>
          <a:xfrm>
            <a:off x="12196763" y="2020848"/>
            <a:ext cx="154031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Our Advantage</a:t>
            </a:r>
            <a:endParaRPr lang="en-US" sz="1550" dirty="0"/>
          </a:p>
        </p:txBody>
      </p:sp>
      <p:sp>
        <p:nvSpPr>
          <p:cNvPr id="10" name="Shape 7"/>
          <p:cNvSpPr/>
          <p:nvPr/>
        </p:nvSpPr>
        <p:spPr>
          <a:xfrm>
            <a:off x="6182916" y="2461379"/>
            <a:ext cx="7750969" cy="1195864"/>
          </a:xfrm>
          <a:prstGeom prst="rect">
            <a:avLst/>
          </a:prstGeom>
          <a:solidFill>
            <a:srgbClr val="000000">
              <a:alpha val="4000"/>
            </a:srgbClr>
          </a:solidFill>
          <a:ln/>
        </p:spPr>
      </p:sp>
      <p:sp>
        <p:nvSpPr>
          <p:cNvPr id="11" name="Text 8"/>
          <p:cNvSpPr/>
          <p:nvPr/>
        </p:nvSpPr>
        <p:spPr>
          <a:xfrm>
            <a:off x="6379726" y="2587109"/>
            <a:ext cx="154031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Ximilar</a:t>
            </a:r>
            <a:endParaRPr lang="en-US" sz="1550" dirty="0"/>
          </a:p>
        </p:txBody>
      </p:sp>
      <p:sp>
        <p:nvSpPr>
          <p:cNvPr id="12" name="Text 9"/>
          <p:cNvSpPr/>
          <p:nvPr/>
        </p:nvSpPr>
        <p:spPr>
          <a:xfrm>
            <a:off x="8321278" y="2587109"/>
            <a:ext cx="153650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Powerful visual search</a:t>
            </a:r>
            <a:endParaRPr lang="en-US" sz="1550" dirty="0"/>
          </a:p>
        </p:txBody>
      </p:sp>
      <p:sp>
        <p:nvSpPr>
          <p:cNvPr id="13" name="Text 10"/>
          <p:cNvSpPr/>
          <p:nvPr/>
        </p:nvSpPr>
        <p:spPr>
          <a:xfrm>
            <a:off x="10259020" y="2587109"/>
            <a:ext cx="1536502" cy="944404"/>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No sketch-to-image, B2B focus</a:t>
            </a:r>
            <a:endParaRPr lang="en-US" sz="1550" dirty="0"/>
          </a:p>
        </p:txBody>
      </p:sp>
      <p:sp>
        <p:nvSpPr>
          <p:cNvPr id="14" name="Text 11"/>
          <p:cNvSpPr/>
          <p:nvPr/>
        </p:nvSpPr>
        <p:spPr>
          <a:xfrm>
            <a:off x="12196763" y="2587109"/>
            <a:ext cx="154031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Consumer-first, sketch support</a:t>
            </a:r>
            <a:endParaRPr lang="en-US" sz="1550" dirty="0"/>
          </a:p>
        </p:txBody>
      </p:sp>
      <p:sp>
        <p:nvSpPr>
          <p:cNvPr id="15" name="Shape 12"/>
          <p:cNvSpPr/>
          <p:nvPr/>
        </p:nvSpPr>
        <p:spPr>
          <a:xfrm>
            <a:off x="6182916" y="3657243"/>
            <a:ext cx="7750969" cy="1195864"/>
          </a:xfrm>
          <a:prstGeom prst="rect">
            <a:avLst/>
          </a:prstGeom>
          <a:solidFill>
            <a:srgbClr val="FFFFFF">
              <a:alpha val="4000"/>
            </a:srgbClr>
          </a:solidFill>
          <a:ln/>
        </p:spPr>
      </p:sp>
      <p:sp>
        <p:nvSpPr>
          <p:cNvPr id="16" name="Text 13"/>
          <p:cNvSpPr/>
          <p:nvPr/>
        </p:nvSpPr>
        <p:spPr>
          <a:xfrm>
            <a:off x="6379726" y="3782973"/>
            <a:ext cx="154031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Resleeve AI</a:t>
            </a:r>
            <a:endParaRPr lang="en-US" sz="1550" dirty="0"/>
          </a:p>
        </p:txBody>
      </p:sp>
      <p:sp>
        <p:nvSpPr>
          <p:cNvPr id="17" name="Text 14"/>
          <p:cNvSpPr/>
          <p:nvPr/>
        </p:nvSpPr>
        <p:spPr>
          <a:xfrm>
            <a:off x="8321278" y="3782973"/>
            <a:ext cx="153650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Fast, realistic sketch renders</a:t>
            </a:r>
            <a:endParaRPr lang="en-US" sz="1550" dirty="0"/>
          </a:p>
        </p:txBody>
      </p:sp>
      <p:sp>
        <p:nvSpPr>
          <p:cNvPr id="18" name="Text 15"/>
          <p:cNvSpPr/>
          <p:nvPr/>
        </p:nvSpPr>
        <p:spPr>
          <a:xfrm>
            <a:off x="10259020" y="3782973"/>
            <a:ext cx="1536502" cy="944404"/>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Designer-centric, no product search</a:t>
            </a:r>
            <a:endParaRPr lang="en-US" sz="1550" dirty="0"/>
          </a:p>
        </p:txBody>
      </p:sp>
      <p:sp>
        <p:nvSpPr>
          <p:cNvPr id="19" name="Text 16"/>
          <p:cNvSpPr/>
          <p:nvPr/>
        </p:nvSpPr>
        <p:spPr>
          <a:xfrm>
            <a:off x="12196763" y="3782973"/>
            <a:ext cx="154031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Unified shopping + creativity</a:t>
            </a:r>
            <a:endParaRPr lang="en-US" sz="1550" dirty="0"/>
          </a:p>
        </p:txBody>
      </p:sp>
      <p:sp>
        <p:nvSpPr>
          <p:cNvPr id="20" name="Shape 17"/>
          <p:cNvSpPr/>
          <p:nvPr/>
        </p:nvSpPr>
        <p:spPr>
          <a:xfrm>
            <a:off x="6182916" y="4853107"/>
            <a:ext cx="7750969" cy="1195864"/>
          </a:xfrm>
          <a:prstGeom prst="rect">
            <a:avLst/>
          </a:prstGeom>
          <a:solidFill>
            <a:srgbClr val="000000">
              <a:alpha val="4000"/>
            </a:srgbClr>
          </a:solidFill>
          <a:ln/>
        </p:spPr>
      </p:sp>
      <p:sp>
        <p:nvSpPr>
          <p:cNvPr id="21" name="Text 18"/>
          <p:cNvSpPr/>
          <p:nvPr/>
        </p:nvSpPr>
        <p:spPr>
          <a:xfrm>
            <a:off x="6379726" y="4978837"/>
            <a:ext cx="154031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Amazon StyleSnap</a:t>
            </a:r>
            <a:endParaRPr lang="en-US" sz="1550" dirty="0"/>
          </a:p>
        </p:txBody>
      </p:sp>
      <p:sp>
        <p:nvSpPr>
          <p:cNvPr id="22" name="Text 19"/>
          <p:cNvSpPr/>
          <p:nvPr/>
        </p:nvSpPr>
        <p:spPr>
          <a:xfrm>
            <a:off x="8321278" y="4978837"/>
            <a:ext cx="153650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Accurate photo search</a:t>
            </a:r>
            <a:endParaRPr lang="en-US" sz="1550" dirty="0"/>
          </a:p>
        </p:txBody>
      </p:sp>
      <p:sp>
        <p:nvSpPr>
          <p:cNvPr id="23" name="Text 20"/>
          <p:cNvSpPr/>
          <p:nvPr/>
        </p:nvSpPr>
        <p:spPr>
          <a:xfrm>
            <a:off x="10259020" y="4978837"/>
            <a:ext cx="153650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No sketch input</a:t>
            </a:r>
            <a:endParaRPr lang="en-US" sz="1550" dirty="0"/>
          </a:p>
        </p:txBody>
      </p:sp>
      <p:sp>
        <p:nvSpPr>
          <p:cNvPr id="24" name="Text 21"/>
          <p:cNvSpPr/>
          <p:nvPr/>
        </p:nvSpPr>
        <p:spPr>
          <a:xfrm>
            <a:off x="12196763" y="4978837"/>
            <a:ext cx="1540312" cy="944404"/>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Sketch-to-product experience</a:t>
            </a:r>
            <a:endParaRPr lang="en-US" sz="1550" dirty="0"/>
          </a:p>
        </p:txBody>
      </p:sp>
      <p:sp>
        <p:nvSpPr>
          <p:cNvPr id="25" name="Shape 22"/>
          <p:cNvSpPr/>
          <p:nvPr/>
        </p:nvSpPr>
        <p:spPr>
          <a:xfrm>
            <a:off x="6182916" y="6048970"/>
            <a:ext cx="7750969" cy="1195864"/>
          </a:xfrm>
          <a:prstGeom prst="rect">
            <a:avLst/>
          </a:prstGeom>
          <a:solidFill>
            <a:srgbClr val="FFFFFF">
              <a:alpha val="4000"/>
            </a:srgbClr>
          </a:solidFill>
          <a:ln/>
        </p:spPr>
      </p:sp>
      <p:sp>
        <p:nvSpPr>
          <p:cNvPr id="26" name="Text 23"/>
          <p:cNvSpPr/>
          <p:nvPr/>
        </p:nvSpPr>
        <p:spPr>
          <a:xfrm>
            <a:off x="6379726" y="6174700"/>
            <a:ext cx="1540312" cy="314801"/>
          </a:xfrm>
          <a:prstGeom prst="rect">
            <a:avLst/>
          </a:prstGeom>
          <a:noFill/>
          <a:ln/>
        </p:spPr>
        <p:txBody>
          <a:bodyPr wrap="non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H&amp;M/Myntra</a:t>
            </a:r>
            <a:endParaRPr lang="en-US" sz="1550" dirty="0"/>
          </a:p>
        </p:txBody>
      </p:sp>
      <p:sp>
        <p:nvSpPr>
          <p:cNvPr id="27" name="Text 24"/>
          <p:cNvSpPr/>
          <p:nvPr/>
        </p:nvSpPr>
        <p:spPr>
          <a:xfrm>
            <a:off x="8321278" y="6174700"/>
            <a:ext cx="1536502" cy="944404"/>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Visual search, recommendations</a:t>
            </a:r>
            <a:endParaRPr lang="en-US" sz="1550" dirty="0"/>
          </a:p>
        </p:txBody>
      </p:sp>
      <p:sp>
        <p:nvSpPr>
          <p:cNvPr id="28" name="Text 25"/>
          <p:cNvSpPr/>
          <p:nvPr/>
        </p:nvSpPr>
        <p:spPr>
          <a:xfrm>
            <a:off x="10259020" y="6174700"/>
            <a:ext cx="153650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No creativity tools</a:t>
            </a:r>
            <a:endParaRPr lang="en-US" sz="1550" dirty="0"/>
          </a:p>
        </p:txBody>
      </p:sp>
      <p:sp>
        <p:nvSpPr>
          <p:cNvPr id="29" name="Text 26"/>
          <p:cNvSpPr/>
          <p:nvPr/>
        </p:nvSpPr>
        <p:spPr>
          <a:xfrm>
            <a:off x="12196763" y="6174700"/>
            <a:ext cx="1540312" cy="629603"/>
          </a:xfrm>
          <a:prstGeom prst="rect">
            <a:avLst/>
          </a:prstGeom>
          <a:noFill/>
          <a:ln/>
        </p:spPr>
        <p:txBody>
          <a:bodyPr wrap="square" lIns="0" tIns="0" rIns="0" bIns="0" rtlCol="0" anchor="t"/>
          <a:lstStyle/>
          <a:p>
            <a:pPr algn="l" indent="0" marL="0">
              <a:lnSpc>
                <a:spcPts val="2450"/>
              </a:lnSpc>
              <a:buNone/>
            </a:pPr>
            <a:r>
              <a:rPr lang="en-US" sz="1550" dirty="0">
                <a:solidFill>
                  <a:srgbClr val="4B4A4A"/>
                </a:solidFill>
                <a:latin typeface="Geist" pitchFamily="34" charset="0"/>
                <a:ea typeface="Geist" pitchFamily="34" charset="-122"/>
                <a:cs typeface="Geist" pitchFamily="34" charset="-120"/>
              </a:rPr>
              <a:t>User-driven design discovery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195507"/>
            <a:ext cx="600086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Past, Present, Future</a:t>
            </a:r>
            <a:endParaRPr lang="en-US" sz="4450" dirty="0"/>
          </a:p>
        </p:txBody>
      </p:sp>
      <p:sp>
        <p:nvSpPr>
          <p:cNvPr id="4" name="Shape 1"/>
          <p:cNvSpPr/>
          <p:nvPr/>
        </p:nvSpPr>
        <p:spPr>
          <a:xfrm>
            <a:off x="6535341" y="2244447"/>
            <a:ext cx="30480" cy="4789527"/>
          </a:xfrm>
          <a:prstGeom prst="roundRect">
            <a:avLst>
              <a:gd name="adj" fmla="val 669768"/>
            </a:avLst>
          </a:prstGeom>
          <a:solidFill>
            <a:srgbClr val="B7D5CA"/>
          </a:solidFill>
          <a:ln/>
        </p:spPr>
      </p:sp>
      <p:sp>
        <p:nvSpPr>
          <p:cNvPr id="5" name="Shape 2"/>
          <p:cNvSpPr/>
          <p:nvPr/>
        </p:nvSpPr>
        <p:spPr>
          <a:xfrm>
            <a:off x="6760012" y="2484358"/>
            <a:ext cx="680442" cy="30480"/>
          </a:xfrm>
          <a:prstGeom prst="roundRect">
            <a:avLst>
              <a:gd name="adj" fmla="val 669768"/>
            </a:avLst>
          </a:prstGeom>
          <a:solidFill>
            <a:srgbClr val="B7D5CA"/>
          </a:solidFill>
          <a:ln/>
        </p:spPr>
      </p:sp>
      <p:sp>
        <p:nvSpPr>
          <p:cNvPr id="6" name="Shape 3"/>
          <p:cNvSpPr/>
          <p:nvPr/>
        </p:nvSpPr>
        <p:spPr>
          <a:xfrm>
            <a:off x="6280190" y="2244447"/>
            <a:ext cx="510302" cy="510302"/>
          </a:xfrm>
          <a:prstGeom prst="roundRect">
            <a:avLst>
              <a:gd name="adj" fmla="val 40005"/>
            </a:avLst>
          </a:prstGeom>
          <a:solidFill>
            <a:srgbClr val="D1EFE4"/>
          </a:solidFill>
          <a:ln w="7620">
            <a:solidFill>
              <a:srgbClr val="B7D5CA"/>
            </a:solidFill>
            <a:prstDash val="solid"/>
          </a:ln>
        </p:spPr>
      </p:sp>
      <p:sp>
        <p:nvSpPr>
          <p:cNvPr id="7" name="Text 4"/>
          <p:cNvSpPr/>
          <p:nvPr/>
        </p:nvSpPr>
        <p:spPr>
          <a:xfrm>
            <a:off x="6365260" y="228695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8" name="Text 5"/>
          <p:cNvSpPr/>
          <p:nvPr/>
        </p:nvSpPr>
        <p:spPr>
          <a:xfrm>
            <a:off x="7669411" y="232231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Past</a:t>
            </a:r>
            <a:endParaRPr lang="en-US" sz="2200" dirty="0"/>
          </a:p>
        </p:txBody>
      </p:sp>
      <p:sp>
        <p:nvSpPr>
          <p:cNvPr id="9" name="Text 6"/>
          <p:cNvSpPr/>
          <p:nvPr/>
        </p:nvSpPr>
        <p:spPr>
          <a:xfrm>
            <a:off x="7669411" y="2812733"/>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Search was text-based and manual curation limited personalization and discovery.</a:t>
            </a:r>
            <a:endParaRPr lang="en-US" sz="1750" dirty="0"/>
          </a:p>
        </p:txBody>
      </p:sp>
      <p:sp>
        <p:nvSpPr>
          <p:cNvPr id="10" name="Shape 7"/>
          <p:cNvSpPr/>
          <p:nvPr/>
        </p:nvSpPr>
        <p:spPr>
          <a:xfrm>
            <a:off x="6760012" y="4232077"/>
            <a:ext cx="680442" cy="30480"/>
          </a:xfrm>
          <a:prstGeom prst="roundRect">
            <a:avLst>
              <a:gd name="adj" fmla="val 669768"/>
            </a:avLst>
          </a:prstGeom>
          <a:solidFill>
            <a:srgbClr val="B7D5CA"/>
          </a:solidFill>
          <a:ln/>
        </p:spPr>
      </p:sp>
      <p:sp>
        <p:nvSpPr>
          <p:cNvPr id="11" name="Shape 8"/>
          <p:cNvSpPr/>
          <p:nvPr/>
        </p:nvSpPr>
        <p:spPr>
          <a:xfrm>
            <a:off x="6280190" y="3992166"/>
            <a:ext cx="510302" cy="510302"/>
          </a:xfrm>
          <a:prstGeom prst="roundRect">
            <a:avLst>
              <a:gd name="adj" fmla="val 40005"/>
            </a:avLst>
          </a:prstGeom>
          <a:solidFill>
            <a:srgbClr val="D1EFE4"/>
          </a:solidFill>
          <a:ln w="7620">
            <a:solidFill>
              <a:srgbClr val="B7D5CA"/>
            </a:solidFill>
            <a:prstDash val="solid"/>
          </a:ln>
        </p:spPr>
      </p:sp>
      <p:sp>
        <p:nvSpPr>
          <p:cNvPr id="12" name="Text 9"/>
          <p:cNvSpPr/>
          <p:nvPr/>
        </p:nvSpPr>
        <p:spPr>
          <a:xfrm>
            <a:off x="6365260" y="4034671"/>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13" name="Text 10"/>
          <p:cNvSpPr/>
          <p:nvPr/>
        </p:nvSpPr>
        <p:spPr>
          <a:xfrm>
            <a:off x="7669411" y="40700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Present</a:t>
            </a:r>
            <a:endParaRPr lang="en-US" sz="2200" dirty="0"/>
          </a:p>
        </p:txBody>
      </p:sp>
      <p:sp>
        <p:nvSpPr>
          <p:cNvPr id="14" name="Text 11"/>
          <p:cNvSpPr/>
          <p:nvPr/>
        </p:nvSpPr>
        <p:spPr>
          <a:xfrm>
            <a:off x="7669411" y="4560451"/>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Adoption of AI-powered visual search and recommendations has enhanced fashion exploration.</a:t>
            </a:r>
            <a:endParaRPr lang="en-US" sz="1750" dirty="0"/>
          </a:p>
        </p:txBody>
      </p:sp>
      <p:sp>
        <p:nvSpPr>
          <p:cNvPr id="15" name="Shape 12"/>
          <p:cNvSpPr/>
          <p:nvPr/>
        </p:nvSpPr>
        <p:spPr>
          <a:xfrm>
            <a:off x="6760012" y="5979795"/>
            <a:ext cx="680442" cy="30480"/>
          </a:xfrm>
          <a:prstGeom prst="roundRect">
            <a:avLst>
              <a:gd name="adj" fmla="val 669768"/>
            </a:avLst>
          </a:prstGeom>
          <a:solidFill>
            <a:srgbClr val="B7D5CA"/>
          </a:solidFill>
          <a:ln/>
        </p:spPr>
      </p:sp>
      <p:sp>
        <p:nvSpPr>
          <p:cNvPr id="16" name="Shape 13"/>
          <p:cNvSpPr/>
          <p:nvPr/>
        </p:nvSpPr>
        <p:spPr>
          <a:xfrm>
            <a:off x="6280190" y="5739884"/>
            <a:ext cx="510302" cy="510302"/>
          </a:xfrm>
          <a:prstGeom prst="roundRect">
            <a:avLst>
              <a:gd name="adj" fmla="val 40005"/>
            </a:avLst>
          </a:prstGeom>
          <a:solidFill>
            <a:srgbClr val="D1EFE4"/>
          </a:solidFill>
          <a:ln w="7620">
            <a:solidFill>
              <a:srgbClr val="B7D5CA"/>
            </a:solidFill>
            <a:prstDash val="solid"/>
          </a:ln>
        </p:spPr>
      </p:sp>
      <p:sp>
        <p:nvSpPr>
          <p:cNvPr id="17" name="Text 14"/>
          <p:cNvSpPr/>
          <p:nvPr/>
        </p:nvSpPr>
        <p:spPr>
          <a:xfrm>
            <a:off x="6365260" y="578238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8" name="Text 15"/>
          <p:cNvSpPr/>
          <p:nvPr/>
        </p:nvSpPr>
        <p:spPr>
          <a:xfrm>
            <a:off x="7669411" y="58177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Future</a:t>
            </a:r>
            <a:endParaRPr lang="en-US" sz="2200" dirty="0"/>
          </a:p>
        </p:txBody>
      </p:sp>
      <p:sp>
        <p:nvSpPr>
          <p:cNvPr id="19" name="Text 16"/>
          <p:cNvSpPr/>
          <p:nvPr/>
        </p:nvSpPr>
        <p:spPr>
          <a:xfrm>
            <a:off x="7669411" y="6308169"/>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Sketch-to-product generation, AR try-ons, and hyper-personalized user experiences are on the horizon.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4616" y="578287"/>
            <a:ext cx="7026950" cy="656034"/>
          </a:xfrm>
          <a:prstGeom prst="rect">
            <a:avLst/>
          </a:prstGeom>
          <a:noFill/>
          <a:ln/>
        </p:spPr>
        <p:txBody>
          <a:bodyPr wrap="none" lIns="0" tIns="0" rIns="0" bIns="0" rtlCol="0" anchor="t"/>
          <a:lstStyle/>
          <a:p>
            <a:pPr algn="l" indent="0" marL="0">
              <a:lnSpc>
                <a:spcPts val="5150"/>
              </a:lnSpc>
              <a:buNone/>
            </a:pPr>
            <a:r>
              <a:rPr lang="en-US" sz="4100" b="1" dirty="0">
                <a:solidFill>
                  <a:srgbClr val="006747"/>
                </a:solidFill>
                <a:latin typeface="Noto Serif SC Bold" pitchFamily="34" charset="0"/>
                <a:ea typeface="Noto Serif SC Bold" pitchFamily="34" charset="-122"/>
                <a:cs typeface="Noto Serif SC Bold" pitchFamily="34" charset="-120"/>
              </a:rPr>
              <a:t>Implementation Roadmap</a:t>
            </a:r>
            <a:endParaRPr lang="en-US" sz="4100" dirty="0"/>
          </a:p>
        </p:txBody>
      </p:sp>
      <p:sp>
        <p:nvSpPr>
          <p:cNvPr id="3" name="Shape 1"/>
          <p:cNvSpPr/>
          <p:nvPr/>
        </p:nvSpPr>
        <p:spPr>
          <a:xfrm>
            <a:off x="734616" y="1654135"/>
            <a:ext cx="157401" cy="789622"/>
          </a:xfrm>
          <a:prstGeom prst="roundRect">
            <a:avLst>
              <a:gd name="adj" fmla="val 120028"/>
            </a:avLst>
          </a:prstGeom>
          <a:solidFill>
            <a:srgbClr val="D1EFE4"/>
          </a:solidFill>
          <a:ln w="7620">
            <a:solidFill>
              <a:srgbClr val="B7D5CA"/>
            </a:solidFill>
            <a:prstDash val="solid"/>
          </a:ln>
        </p:spPr>
      </p:sp>
      <p:sp>
        <p:nvSpPr>
          <p:cNvPr id="4" name="Text 2"/>
          <p:cNvSpPr/>
          <p:nvPr/>
        </p:nvSpPr>
        <p:spPr>
          <a:xfrm>
            <a:off x="1206817" y="1654135"/>
            <a:ext cx="2771180"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Research &amp; Planning</a:t>
            </a:r>
            <a:endParaRPr lang="en-US" sz="2050" dirty="0"/>
          </a:p>
        </p:txBody>
      </p:sp>
      <p:sp>
        <p:nvSpPr>
          <p:cNvPr id="5" name="Text 3"/>
          <p:cNvSpPr/>
          <p:nvPr/>
        </p:nvSpPr>
        <p:spPr>
          <a:xfrm>
            <a:off x="1206817" y="2108002"/>
            <a:ext cx="12688967"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Set goals and lay groundwork in 2-4 weeks for data and tech evaluation.</a:t>
            </a:r>
            <a:endParaRPr lang="en-US" sz="1650" dirty="0"/>
          </a:p>
        </p:txBody>
      </p:sp>
      <p:sp>
        <p:nvSpPr>
          <p:cNvPr id="6" name="Shape 4"/>
          <p:cNvSpPr/>
          <p:nvPr/>
        </p:nvSpPr>
        <p:spPr>
          <a:xfrm>
            <a:off x="1049417" y="2653665"/>
            <a:ext cx="157401" cy="789622"/>
          </a:xfrm>
          <a:prstGeom prst="roundRect">
            <a:avLst>
              <a:gd name="adj" fmla="val 120028"/>
            </a:avLst>
          </a:prstGeom>
          <a:solidFill>
            <a:srgbClr val="D1EFE4"/>
          </a:solidFill>
          <a:ln w="7620">
            <a:solidFill>
              <a:srgbClr val="B7D5CA"/>
            </a:solidFill>
            <a:prstDash val="solid"/>
          </a:ln>
        </p:spPr>
      </p:sp>
      <p:sp>
        <p:nvSpPr>
          <p:cNvPr id="7" name="Text 5"/>
          <p:cNvSpPr/>
          <p:nvPr/>
        </p:nvSpPr>
        <p:spPr>
          <a:xfrm>
            <a:off x="1521619" y="2653665"/>
            <a:ext cx="3984546"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Data Collection &amp; Preparation</a:t>
            </a:r>
            <a:endParaRPr lang="en-US" sz="2050" dirty="0"/>
          </a:p>
        </p:txBody>
      </p:sp>
      <p:sp>
        <p:nvSpPr>
          <p:cNvPr id="8" name="Text 6"/>
          <p:cNvSpPr/>
          <p:nvPr/>
        </p:nvSpPr>
        <p:spPr>
          <a:xfrm>
            <a:off x="1521619" y="3107531"/>
            <a:ext cx="12374166"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Gather and clean diverse fashion datasets over 3-6 weeks.</a:t>
            </a:r>
            <a:endParaRPr lang="en-US" sz="1650" dirty="0"/>
          </a:p>
        </p:txBody>
      </p:sp>
      <p:sp>
        <p:nvSpPr>
          <p:cNvPr id="9" name="Shape 7"/>
          <p:cNvSpPr/>
          <p:nvPr/>
        </p:nvSpPr>
        <p:spPr>
          <a:xfrm>
            <a:off x="1364337" y="3653195"/>
            <a:ext cx="157401" cy="789622"/>
          </a:xfrm>
          <a:prstGeom prst="roundRect">
            <a:avLst>
              <a:gd name="adj" fmla="val 120028"/>
            </a:avLst>
          </a:prstGeom>
          <a:solidFill>
            <a:srgbClr val="D1EFE4"/>
          </a:solidFill>
          <a:ln w="7620">
            <a:solidFill>
              <a:srgbClr val="B7D5CA"/>
            </a:solidFill>
            <a:prstDash val="solid"/>
          </a:ln>
        </p:spPr>
      </p:sp>
      <p:sp>
        <p:nvSpPr>
          <p:cNvPr id="10" name="Text 8"/>
          <p:cNvSpPr/>
          <p:nvPr/>
        </p:nvSpPr>
        <p:spPr>
          <a:xfrm>
            <a:off x="1836539" y="3653195"/>
            <a:ext cx="2670453"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Model Development</a:t>
            </a:r>
            <a:endParaRPr lang="en-US" sz="2050" dirty="0"/>
          </a:p>
        </p:txBody>
      </p:sp>
      <p:sp>
        <p:nvSpPr>
          <p:cNvPr id="11" name="Text 9"/>
          <p:cNvSpPr/>
          <p:nvPr/>
        </p:nvSpPr>
        <p:spPr>
          <a:xfrm>
            <a:off x="1836539" y="4107061"/>
            <a:ext cx="12059245"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Train and optimize AI models for 6-8 weeks with iterative testing.</a:t>
            </a:r>
            <a:endParaRPr lang="en-US" sz="1650" dirty="0"/>
          </a:p>
        </p:txBody>
      </p:sp>
      <p:sp>
        <p:nvSpPr>
          <p:cNvPr id="12" name="Shape 10"/>
          <p:cNvSpPr/>
          <p:nvPr/>
        </p:nvSpPr>
        <p:spPr>
          <a:xfrm>
            <a:off x="1679138" y="4652724"/>
            <a:ext cx="157401" cy="789622"/>
          </a:xfrm>
          <a:prstGeom prst="roundRect">
            <a:avLst>
              <a:gd name="adj" fmla="val 120028"/>
            </a:avLst>
          </a:prstGeom>
          <a:solidFill>
            <a:srgbClr val="D1EFE4"/>
          </a:solidFill>
          <a:ln w="7620">
            <a:solidFill>
              <a:srgbClr val="B7D5CA"/>
            </a:solidFill>
            <a:prstDash val="solid"/>
          </a:ln>
        </p:spPr>
      </p:sp>
      <p:sp>
        <p:nvSpPr>
          <p:cNvPr id="13" name="Text 11"/>
          <p:cNvSpPr/>
          <p:nvPr/>
        </p:nvSpPr>
        <p:spPr>
          <a:xfrm>
            <a:off x="2151340" y="4652724"/>
            <a:ext cx="2623899"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Web Platform Build</a:t>
            </a:r>
            <a:endParaRPr lang="en-US" sz="2050" dirty="0"/>
          </a:p>
        </p:txBody>
      </p:sp>
      <p:sp>
        <p:nvSpPr>
          <p:cNvPr id="14" name="Text 12"/>
          <p:cNvSpPr/>
          <p:nvPr/>
        </p:nvSpPr>
        <p:spPr>
          <a:xfrm>
            <a:off x="2151340" y="5106591"/>
            <a:ext cx="11744444"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Develop the frontend and backend with focus on UX across 8-12 weeks.</a:t>
            </a:r>
            <a:endParaRPr lang="en-US" sz="1650" dirty="0"/>
          </a:p>
        </p:txBody>
      </p:sp>
      <p:sp>
        <p:nvSpPr>
          <p:cNvPr id="15" name="Shape 13"/>
          <p:cNvSpPr/>
          <p:nvPr/>
        </p:nvSpPr>
        <p:spPr>
          <a:xfrm>
            <a:off x="1364337" y="5652254"/>
            <a:ext cx="157401" cy="789622"/>
          </a:xfrm>
          <a:prstGeom prst="roundRect">
            <a:avLst>
              <a:gd name="adj" fmla="val 120028"/>
            </a:avLst>
          </a:prstGeom>
          <a:solidFill>
            <a:srgbClr val="D1EFE4"/>
          </a:solidFill>
          <a:ln w="7620">
            <a:solidFill>
              <a:srgbClr val="B7D5CA"/>
            </a:solidFill>
            <a:prstDash val="solid"/>
          </a:ln>
        </p:spPr>
      </p:sp>
      <p:sp>
        <p:nvSpPr>
          <p:cNvPr id="16" name="Text 14"/>
          <p:cNvSpPr/>
          <p:nvPr/>
        </p:nvSpPr>
        <p:spPr>
          <a:xfrm>
            <a:off x="1836539" y="5652254"/>
            <a:ext cx="2623899"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Testing &amp; Launch</a:t>
            </a:r>
            <a:endParaRPr lang="en-US" sz="2050" dirty="0"/>
          </a:p>
        </p:txBody>
      </p:sp>
      <p:sp>
        <p:nvSpPr>
          <p:cNvPr id="17" name="Text 15"/>
          <p:cNvSpPr/>
          <p:nvPr/>
        </p:nvSpPr>
        <p:spPr>
          <a:xfrm>
            <a:off x="1836539" y="6106120"/>
            <a:ext cx="12059245"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Comprehensive QA and beta launches followed by public release over 4-6 weeks.</a:t>
            </a:r>
            <a:endParaRPr lang="en-US" sz="1650" dirty="0"/>
          </a:p>
        </p:txBody>
      </p:sp>
      <p:sp>
        <p:nvSpPr>
          <p:cNvPr id="18" name="Shape 16"/>
          <p:cNvSpPr/>
          <p:nvPr/>
        </p:nvSpPr>
        <p:spPr>
          <a:xfrm>
            <a:off x="1049417" y="6651784"/>
            <a:ext cx="157401" cy="789622"/>
          </a:xfrm>
          <a:prstGeom prst="roundRect">
            <a:avLst>
              <a:gd name="adj" fmla="val 120028"/>
            </a:avLst>
          </a:prstGeom>
          <a:solidFill>
            <a:srgbClr val="D1EFE4"/>
          </a:solidFill>
          <a:ln w="7620">
            <a:solidFill>
              <a:srgbClr val="B7D5CA"/>
            </a:solidFill>
            <a:prstDash val="solid"/>
          </a:ln>
        </p:spPr>
      </p:sp>
      <p:sp>
        <p:nvSpPr>
          <p:cNvPr id="19" name="Text 17"/>
          <p:cNvSpPr/>
          <p:nvPr/>
        </p:nvSpPr>
        <p:spPr>
          <a:xfrm>
            <a:off x="1521619" y="6651784"/>
            <a:ext cx="2623899" cy="328017"/>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Iterate &amp; Innovate</a:t>
            </a:r>
            <a:endParaRPr lang="en-US" sz="2050" dirty="0"/>
          </a:p>
        </p:txBody>
      </p:sp>
      <p:sp>
        <p:nvSpPr>
          <p:cNvPr id="20" name="Text 18"/>
          <p:cNvSpPr/>
          <p:nvPr/>
        </p:nvSpPr>
        <p:spPr>
          <a:xfrm>
            <a:off x="1521619" y="7105650"/>
            <a:ext cx="12374166" cy="335756"/>
          </a:xfrm>
          <a:prstGeom prst="rect">
            <a:avLst/>
          </a:prstGeom>
          <a:noFill/>
          <a:ln/>
        </p:spPr>
        <p:txBody>
          <a:bodyPr wrap="none" lIns="0" tIns="0" rIns="0" bIns="0" rtlCol="0" anchor="t"/>
          <a:lstStyle/>
          <a:p>
            <a:pPr algn="l" indent="0" marL="0">
              <a:lnSpc>
                <a:spcPts val="2600"/>
              </a:lnSpc>
              <a:buNone/>
            </a:pPr>
            <a:r>
              <a:rPr lang="en-US" sz="1650" dirty="0">
                <a:solidFill>
                  <a:srgbClr val="4B4A4A"/>
                </a:solidFill>
                <a:latin typeface="Geist" pitchFamily="34" charset="0"/>
                <a:ea typeface="Geist" pitchFamily="34" charset="-122"/>
                <a:cs typeface="Geist" pitchFamily="34" charset="-120"/>
              </a:rPr>
              <a:t>Continuous improvements and feature expansion remain ongoing.</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2025-05-20T18:31:19Z</dcterms:created>
  <dcterms:modified xsi:type="dcterms:W3CDTF">2025-05-20T18:31:19Z</dcterms:modified>
</cp:coreProperties>
</file>